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2" r:id="rId1"/>
  </p:sldMasterIdLst>
  <p:notesMasterIdLst>
    <p:notesMasterId r:id="rId13"/>
  </p:notesMasterIdLst>
  <p:sldIdLst>
    <p:sldId id="260" r:id="rId2"/>
    <p:sldId id="282" r:id="rId3"/>
    <p:sldId id="304" r:id="rId4"/>
    <p:sldId id="277" r:id="rId5"/>
    <p:sldId id="305" r:id="rId6"/>
    <p:sldId id="309" r:id="rId7"/>
    <p:sldId id="303" r:id="rId8"/>
    <p:sldId id="308" r:id="rId9"/>
    <p:sldId id="270" r:id="rId10"/>
    <p:sldId id="306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4753"/>
    <a:srgbClr val="C01021"/>
    <a:srgbClr val="F993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50" autoAdjust="0"/>
    <p:restoredTop sz="94434" autoAdjust="0"/>
  </p:normalViewPr>
  <p:slideViewPr>
    <p:cSldViewPr snapToGrid="0">
      <p:cViewPr varScale="1">
        <p:scale>
          <a:sx n="124" d="100"/>
          <a:sy n="124" d="100"/>
        </p:scale>
        <p:origin x="1016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jpeg>
</file>

<file path=ppt/media/image13.jpe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E395D-62CB-447E-BD08-11E805417D0B}" type="datetimeFigureOut">
              <a:rPr lang="en-US" smtClean="0"/>
              <a:t>11/11/21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0ECDC2-5A63-49D5-BC07-7C0B0C0E82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847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01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131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429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625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9406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464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913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329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3900-E07F-4BA6-B3F2-2164D0E6C850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099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BEB76-CFEC-42A3-A460-F73A45093F28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579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11C0-01FE-4C70-97DC-08C5C1E7C2D5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709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6598-DE4C-4537-85AF-5CE39C6D3E6A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CB4B8-6403-494D-8936-6DA195B26D10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735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6B00A-284E-41B7-99F9-AC5DF27011A5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049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5CF07-1A13-46D7-9A50-E7A331A8846F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218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65C4-5B4D-444E-A028-BC75FFFA34E1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666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B32B-8452-42F5-8A49-0EAC6B263FB5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105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DE974-F603-4D77-91E7-437BD39054A2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92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9F48-0372-4A1C-B4D7-019519F70BD6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026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041F9-9405-4496-B014-DB95F40DD5BA}" type="datetime1">
              <a:rPr lang="en-US" smtClean="0"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739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9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7.png"/><Relationship Id="rId5" Type="http://schemas.openxmlformats.org/officeDocument/2006/relationships/image" Target="../media/image5.png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tif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4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hyperlink" Target="https://www.degreesymbol.net/" TargetMode="External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5.tif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914" y="1091297"/>
            <a:ext cx="8786812" cy="511140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32230" y="352871"/>
            <a:ext cx="116985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CLIQUE – 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A </a:t>
            </a:r>
            <a:r>
              <a:rPr lang="en-IN" sz="32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Renaissance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sz="3200" b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of 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Convenience</a:t>
            </a:r>
            <a:endParaRPr lang="en-US" sz="3200" b="1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758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8959"/>
            <a:ext cx="63243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Our Team – </a:t>
            </a:r>
            <a:r>
              <a:rPr lang="en-US" sz="2700" b="1" dirty="0">
                <a:solidFill>
                  <a:srgbClr val="7030A0"/>
                </a:solidFill>
                <a:latin typeface="Arial Black" panose="020B0A04020102020204" pitchFamily="34" charset="0"/>
              </a:rPr>
              <a:t>In-Progress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2" name="Rounded Rectangle 21"/>
          <p:cNvSpPr/>
          <p:nvPr/>
        </p:nvSpPr>
        <p:spPr>
          <a:xfrm>
            <a:off x="1409023" y="1175505"/>
            <a:ext cx="10420119" cy="51817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Rajesh </a:t>
            </a:r>
            <a:r>
              <a:rPr lang="en-US" sz="1200" b="1" dirty="0" err="1">
                <a:solidFill>
                  <a:schemeClr val="accent1">
                    <a:lumMod val="75000"/>
                  </a:schemeClr>
                </a:solidFill>
              </a:rPr>
              <a:t>Karandikar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 – Founder &amp; Owner, Hotel 24K Restaurant Network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Alok Sambuddha – Engineering Director, American Express (ex. Technology Leader – Infosys, ATOS)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Rahul </a:t>
            </a:r>
            <a:r>
              <a:rPr lang="en-US" sz="1200" dirty="0" err="1">
                <a:solidFill>
                  <a:srgbClr val="002060"/>
                </a:solidFill>
              </a:rPr>
              <a:t>Renavikar</a:t>
            </a:r>
            <a:r>
              <a:rPr lang="en-US" sz="1200" dirty="0">
                <a:solidFill>
                  <a:srgbClr val="002060"/>
                </a:solidFill>
              </a:rPr>
              <a:t> – Managing Director, </a:t>
            </a:r>
            <a:r>
              <a:rPr lang="en-US" sz="1200" dirty="0" err="1">
                <a:solidFill>
                  <a:srgbClr val="002060"/>
                </a:solidFill>
              </a:rPr>
              <a:t>Acuris</a:t>
            </a:r>
            <a:r>
              <a:rPr lang="en-US" sz="1200" dirty="0">
                <a:solidFill>
                  <a:srgbClr val="002060"/>
                </a:solidFill>
              </a:rPr>
              <a:t> Advisors (GST &amp; Government Policies) – Ex. Big 4 &amp; Tata Motors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 err="1">
                <a:solidFill>
                  <a:srgbClr val="002060"/>
                </a:solidFill>
              </a:rPr>
              <a:t>Suhas</a:t>
            </a:r>
            <a:r>
              <a:rPr lang="en-US" sz="1200" dirty="0">
                <a:solidFill>
                  <a:srgbClr val="002060"/>
                </a:solidFill>
              </a:rPr>
              <a:t> Gokhale – Managing Director, COSMOS Bank, Pune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Shrikant </a:t>
            </a:r>
            <a:r>
              <a:rPr lang="en-US" sz="1200" dirty="0" err="1">
                <a:solidFill>
                  <a:srgbClr val="002060"/>
                </a:solidFill>
              </a:rPr>
              <a:t>Chatur</a:t>
            </a:r>
            <a:r>
              <a:rPr lang="en-US" sz="1200" dirty="0">
                <a:solidFill>
                  <a:srgbClr val="002060"/>
                </a:solidFill>
              </a:rPr>
              <a:t> – Governance Consultant (ex. VP Commercial - Cummins)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Shrikant </a:t>
            </a:r>
            <a:r>
              <a:rPr lang="en-US" sz="1200" dirty="0" err="1">
                <a:solidFill>
                  <a:srgbClr val="002060"/>
                </a:solidFill>
              </a:rPr>
              <a:t>Chepe</a:t>
            </a:r>
            <a:r>
              <a:rPr lang="en-US" sz="1200" dirty="0">
                <a:solidFill>
                  <a:srgbClr val="002060"/>
                </a:solidFill>
              </a:rPr>
              <a:t> – Technical Architect (Amway Head of Customer Solutions)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Rahul Patil – Security Specialist (Mastercard)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Chetan </a:t>
            </a:r>
            <a:r>
              <a:rPr lang="en-US" sz="1200" dirty="0" err="1">
                <a:solidFill>
                  <a:srgbClr val="002060"/>
                </a:solidFill>
              </a:rPr>
              <a:t>Oswal</a:t>
            </a:r>
            <a:r>
              <a:rPr lang="en-US" sz="1200" dirty="0">
                <a:solidFill>
                  <a:srgbClr val="002060"/>
                </a:solidFill>
              </a:rPr>
              <a:t> – Accounts &amp; Legal Counsel</a:t>
            </a:r>
          </a:p>
          <a:p>
            <a:pPr marL="46038" lvl="3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defRPr/>
            </a:pPr>
            <a:r>
              <a:rPr lang="en-US" sz="1600" dirty="0">
                <a:solidFill>
                  <a:srgbClr val="002060"/>
                </a:solidFill>
              </a:rPr>
              <a:t>Partners: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IRSRD – Development, Governance, Technical Consultant, HR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KPMG – PPI Procurement Partner &amp; Project Management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 err="1">
                <a:solidFill>
                  <a:srgbClr val="002060"/>
                </a:solidFill>
              </a:rPr>
              <a:t>Sazinga</a:t>
            </a:r>
            <a:r>
              <a:rPr lang="en-US" sz="1200" dirty="0">
                <a:solidFill>
                  <a:srgbClr val="002060"/>
                </a:solidFill>
              </a:rPr>
              <a:t> Digital – Current Development Partner (Discussions ongoing with prominent vendors)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243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626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9" y="368959"/>
            <a:ext cx="450214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Question &amp; Answers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pic>
        <p:nvPicPr>
          <p:cNvPr id="22" name="Picture 2" descr="https://lh6.googleusercontent.com/dU39hudp5xW59pQ-YihItXjKqrI28tV3G3u-9QiXcMOY1zn_EyLjziKmft1QiwXiaX7NhymbjfZV3rx_wiNrGzhvvgk08xOMHzpfLPootlGFbTJX7vwBc2GS12qF7uRmiUPSAiTf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3494" y="1318510"/>
            <a:ext cx="7506791" cy="413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41530" y="5673297"/>
            <a:ext cx="2181225" cy="78105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92126" y="5673297"/>
            <a:ext cx="2133600" cy="80962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73351" y="5644722"/>
            <a:ext cx="2114550" cy="80962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587901" y="5635197"/>
            <a:ext cx="1920894" cy="8191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11394" y="5644722"/>
            <a:ext cx="2333625" cy="828675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763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9" y="368959"/>
            <a:ext cx="7964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WAIŪ : Mission, Vision &amp; Values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51" name="Rounded Rectangle 50"/>
          <p:cNvSpPr/>
          <p:nvPr/>
        </p:nvSpPr>
        <p:spPr>
          <a:xfrm>
            <a:off x="1284068" y="1100253"/>
            <a:ext cx="10545981" cy="52855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31788" lvl="3" indent="-285750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2800" b="1" dirty="0">
                <a:solidFill>
                  <a:srgbClr val="002060"/>
                </a:solidFill>
              </a:rPr>
              <a:t>Mission:</a:t>
            </a:r>
          </a:p>
          <a:p>
            <a:pPr marL="46038" lvl="3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defRPr/>
            </a:pPr>
            <a:r>
              <a:rPr lang="en-US" sz="1900" dirty="0">
                <a:solidFill>
                  <a:srgbClr val="002060"/>
                </a:solidFill>
              </a:rPr>
              <a:t>To create a global service provider of hospitality industry, realizing pioneering advancements in established services and accomplish mutual growth for both our partners &amp; customers</a:t>
            </a:r>
          </a:p>
          <a:p>
            <a:pPr marL="331788" lvl="3" indent="-285750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2800" b="1" dirty="0">
                <a:solidFill>
                  <a:srgbClr val="002060"/>
                </a:solidFill>
              </a:rPr>
              <a:t>Vision:</a:t>
            </a:r>
          </a:p>
          <a:p>
            <a:pPr marL="46038" lvl="3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defRPr/>
            </a:pPr>
            <a:r>
              <a:rPr lang="en-US" sz="1900" dirty="0">
                <a:solidFill>
                  <a:srgbClr val="002060"/>
                </a:solidFill>
              </a:rPr>
              <a:t>WA</a:t>
            </a:r>
            <a:r>
              <a:rPr lang="en-US" sz="1900" dirty="0">
                <a:solidFill>
                  <a:srgbClr val="FF0000"/>
                </a:solidFill>
              </a:rPr>
              <a:t>I</a:t>
            </a:r>
            <a:r>
              <a:rPr lang="en-US" sz="1900" dirty="0">
                <a:solidFill>
                  <a:srgbClr val="002060"/>
                </a:solidFill>
              </a:rPr>
              <a:t>Ū is dedicated to provide modern &amp; innovative solutions to our hospitality partners, via introduction of technology evolution in their offerings and creating avenues of inspiring new business horizons.</a:t>
            </a:r>
          </a:p>
          <a:p>
            <a:pPr marL="331788" lvl="3" indent="-285750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2800" b="1" dirty="0">
                <a:solidFill>
                  <a:srgbClr val="002060"/>
                </a:solidFill>
              </a:rPr>
              <a:t>Values:</a:t>
            </a:r>
          </a:p>
          <a:p>
            <a:pPr marL="388938" lvl="3" indent="-342900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Ø"/>
              <a:defRPr/>
            </a:pPr>
            <a:r>
              <a:rPr lang="en-US" sz="1900" b="1" dirty="0">
                <a:solidFill>
                  <a:srgbClr val="002060"/>
                </a:solidFill>
              </a:rPr>
              <a:t>Innovation through Leadership </a:t>
            </a:r>
            <a:r>
              <a:rPr lang="en-US" sz="1900" dirty="0">
                <a:solidFill>
                  <a:srgbClr val="002060"/>
                </a:solidFill>
              </a:rPr>
              <a:t>: To become vanguard of hospitality experience enrichment</a:t>
            </a:r>
          </a:p>
          <a:p>
            <a:pPr marL="388938" lvl="3" indent="-342900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Ø"/>
              <a:defRPr/>
            </a:pPr>
            <a:r>
              <a:rPr lang="en-US" sz="1900" b="1" dirty="0">
                <a:solidFill>
                  <a:srgbClr val="002060"/>
                </a:solidFill>
              </a:rPr>
              <a:t>Modernization &amp; Elegance </a:t>
            </a:r>
            <a:r>
              <a:rPr lang="en-US" sz="1900" dirty="0">
                <a:solidFill>
                  <a:srgbClr val="002060"/>
                </a:solidFill>
              </a:rPr>
              <a:t>: To develop ultramodern hospitality business solutions</a:t>
            </a:r>
          </a:p>
          <a:p>
            <a:pPr marL="388938" lvl="3" indent="-342900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Ø"/>
              <a:defRPr/>
            </a:pPr>
            <a:r>
              <a:rPr lang="en-US" sz="1900" b="1" dirty="0">
                <a:solidFill>
                  <a:srgbClr val="002060"/>
                </a:solidFill>
              </a:rPr>
              <a:t>Focus &amp; Evolution </a:t>
            </a:r>
            <a:r>
              <a:rPr lang="en-US" sz="1900" dirty="0">
                <a:solidFill>
                  <a:srgbClr val="002060"/>
                </a:solidFill>
              </a:rPr>
              <a:t>: Relentlessly strive to improve business value through performance</a:t>
            </a:r>
          </a:p>
        </p:txBody>
      </p:sp>
      <p:sp>
        <p:nvSpPr>
          <p:cNvPr id="2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98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393858" y="397259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The Opportunity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3</a:t>
            </a:fld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177A82-6E67-A44D-81D5-0574879673BF}"/>
              </a:ext>
            </a:extLst>
          </p:cNvPr>
          <p:cNvSpPr txBox="1"/>
          <p:nvPr/>
        </p:nvSpPr>
        <p:spPr>
          <a:xfrm>
            <a:off x="1321939" y="1308039"/>
            <a:ext cx="815456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Clique is premium service offered to our finest customers &amp; business partners, to mutually benefit from each other through means of microfinancing services.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C15984-3360-144B-ADBE-AA14FC5D45C5}"/>
              </a:ext>
            </a:extLst>
          </p:cNvPr>
          <p:cNvSpPr txBox="1"/>
          <p:nvPr/>
        </p:nvSpPr>
        <p:spPr>
          <a:xfrm>
            <a:off x="4129701" y="2434540"/>
            <a:ext cx="7570729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Clique will be a unique solution focused on hospitality industry, which has been consistently growing &amp; creating pristine opportunities for restaurants &amp; it growing youthful consumer base.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499B0D-A000-8E4A-B748-552B4ECA9029}"/>
              </a:ext>
            </a:extLst>
          </p:cNvPr>
          <p:cNvSpPr txBox="1"/>
          <p:nvPr/>
        </p:nvSpPr>
        <p:spPr>
          <a:xfrm>
            <a:off x="3190478" y="5319721"/>
            <a:ext cx="8626408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With microfinance market anticipated to grow with CAGR of 40% through 2025, NBFC-MFIs will be its greatest beneficiaries. In F&amp;B segment, unbanked microlending has only reached 12-15% of the prospective market.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E1BE04-AE13-6946-87D6-8E2F5F49E99E}"/>
              </a:ext>
            </a:extLst>
          </p:cNvPr>
          <p:cNvSpPr txBox="1"/>
          <p:nvPr/>
        </p:nvSpPr>
        <p:spPr>
          <a:xfrm>
            <a:off x="1321940" y="3964269"/>
            <a:ext cx="8255996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Clique is designed to promote inclusive growth in hospitality industry by introducing flexible borrowing as channel partners, while simultaneously allowing ease of doing business and comfortable provisions.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7CDC6-0642-254F-837D-2887140B689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35665" y="3850417"/>
            <a:ext cx="1197199" cy="1197199"/>
          </a:xfrm>
          <a:prstGeom prst="rect">
            <a:avLst/>
          </a:prstGeom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D317688-EB4C-3446-8A9E-DC6C5FF48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365" y="1163063"/>
            <a:ext cx="918214" cy="114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Abstract illustration of multicolor youth people. Vector logo design  template. Concept for social network, partnership, teamwork, creativity,  friendship, business cooperation, sport team. Stock Vector | Adobe Stock">
            <a:extLst>
              <a:ext uri="{FF2B5EF4-FFF2-40B4-BE49-F238E27FC236}">
                <a16:creationId xmlns:a16="http://schemas.microsoft.com/office/drawing/2014/main" id="{A4055DEC-7B69-D347-9637-CA8014269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858" y="2066254"/>
            <a:ext cx="1830882" cy="1830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1,051 Growth Chart Business Illustrations &amp;amp; Clip Art - iStock">
            <a:extLst>
              <a:ext uri="{FF2B5EF4-FFF2-40B4-BE49-F238E27FC236}">
                <a16:creationId xmlns:a16="http://schemas.microsoft.com/office/drawing/2014/main" id="{1F5ED9DA-A230-4646-951D-A0954DFB0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276" y="5170816"/>
            <a:ext cx="1980467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6AD044D3-8FF6-3C47-887C-F26A50A8B6BB}"/>
              </a:ext>
            </a:extLst>
          </p:cNvPr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4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8959"/>
            <a:ext cx="713069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High Level System Flow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4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2A7559-705A-3C4A-9ADB-5CF023D2BD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0889" y="1009322"/>
            <a:ext cx="8963354" cy="4284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6D7CA15-D2A8-BF4D-9CA6-ADF5AA925FD6}"/>
              </a:ext>
            </a:extLst>
          </p:cNvPr>
          <p:cNvSpPr/>
          <p:nvPr/>
        </p:nvSpPr>
        <p:spPr>
          <a:xfrm>
            <a:off x="1490511" y="5221580"/>
            <a:ext cx="9807547" cy="10852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CASE STUDIES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Zomato, in partnership with InCred, to lend Rs 1L to 50k restaurants, developing loan book of 500CR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PAYO (Australia) – Launched ENPL service in July-21 &amp; already has 500+ restaurant partners</a:t>
            </a:r>
          </a:p>
        </p:txBody>
      </p:sp>
    </p:spTree>
    <p:extLst>
      <p:ext uri="{BB962C8B-B14F-4D97-AF65-F5344CB8AC3E}">
        <p14:creationId xmlns:p14="http://schemas.microsoft.com/office/powerpoint/2010/main" val="163719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20689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</a:t>
            </a:r>
            <a:r>
              <a:rPr lang="en-IN" sz="2700" b="1" dirty="0">
                <a:solidFill>
                  <a:srgbClr val="002060"/>
                </a:solidFill>
                <a:latin typeface="Arial Black" panose="020B0A0402010202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360° Benefits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7EA834D7-A2EF-6A46-ABBA-0D5B827D9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320873"/>
              </p:ext>
            </p:extLst>
          </p:nvPr>
        </p:nvGraphicFramePr>
        <p:xfrm>
          <a:off x="2356141" y="1130733"/>
          <a:ext cx="9334743" cy="237171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364476">
                  <a:extLst>
                    <a:ext uri="{9D8B030D-6E8A-4147-A177-3AD203B41FA5}">
                      <a16:colId xmlns:a16="http://schemas.microsoft.com/office/drawing/2014/main" val="2410251688"/>
                    </a:ext>
                  </a:extLst>
                </a:gridCol>
                <a:gridCol w="2858686">
                  <a:extLst>
                    <a:ext uri="{9D8B030D-6E8A-4147-A177-3AD203B41FA5}">
                      <a16:colId xmlns:a16="http://schemas.microsoft.com/office/drawing/2014/main" val="3548269709"/>
                    </a:ext>
                  </a:extLst>
                </a:gridCol>
                <a:gridCol w="3111581">
                  <a:extLst>
                    <a:ext uri="{9D8B030D-6E8A-4147-A177-3AD203B41FA5}">
                      <a16:colId xmlns:a16="http://schemas.microsoft.com/office/drawing/2014/main" val="764572299"/>
                    </a:ext>
                  </a:extLst>
                </a:gridCol>
              </a:tblGrid>
              <a:tr h="47434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Consumers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Restaurants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MFI-NBFC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050849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Increase in spend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Increased sales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customers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940641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Bio-authorization to reduce risks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Higher ticket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Increased presence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588712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No joining or renewal fees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feature to offer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Competitive edge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732835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Decorum &amp; savings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additional charges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Innovative offer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432722"/>
                  </a:ext>
                </a:extLst>
              </a:tr>
            </a:tbl>
          </a:graphicData>
        </a:graphic>
      </p:graphicFrame>
      <p:graphicFrame>
        <p:nvGraphicFramePr>
          <p:cNvPr id="24" name="Table 3">
            <a:extLst>
              <a:ext uri="{FF2B5EF4-FFF2-40B4-BE49-F238E27FC236}">
                <a16:creationId xmlns:a16="http://schemas.microsoft.com/office/drawing/2014/main" id="{1DE84CAF-C276-4344-BB6D-540EFA558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3772628"/>
              </p:ext>
            </p:extLst>
          </p:nvPr>
        </p:nvGraphicFramePr>
        <p:xfrm>
          <a:off x="2356142" y="3632490"/>
          <a:ext cx="9334743" cy="286892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111581">
                  <a:extLst>
                    <a:ext uri="{9D8B030D-6E8A-4147-A177-3AD203B41FA5}">
                      <a16:colId xmlns:a16="http://schemas.microsoft.com/office/drawing/2014/main" val="2410251688"/>
                    </a:ext>
                  </a:extLst>
                </a:gridCol>
                <a:gridCol w="3111581">
                  <a:extLst>
                    <a:ext uri="{9D8B030D-6E8A-4147-A177-3AD203B41FA5}">
                      <a16:colId xmlns:a16="http://schemas.microsoft.com/office/drawing/2014/main" val="3548269709"/>
                    </a:ext>
                  </a:extLst>
                </a:gridCol>
                <a:gridCol w="3111581">
                  <a:extLst>
                    <a:ext uri="{9D8B030D-6E8A-4147-A177-3AD203B41FA5}">
                      <a16:colId xmlns:a16="http://schemas.microsoft.com/office/drawing/2014/main" val="764572299"/>
                    </a:ext>
                  </a:extLst>
                </a:gridCol>
              </a:tblGrid>
              <a:tr h="47434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Consumers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Restaurants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MFI-NBFC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4050849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Increased borrowing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Self-sufficiency at competitive 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Untapped market – Millennials, Zoomers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940641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Enhanced financial literacy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Standardized &amp; organized system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Inclusive growth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588712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Reactive credit scoring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Reduced regulatory challenges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Valued partnership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732835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Better rates than banks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Co-branding opportunities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Benefit from geographic expansions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432722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03F0A926-1305-BB4F-9DDA-0A2803684928}"/>
              </a:ext>
            </a:extLst>
          </p:cNvPr>
          <p:cNvSpPr/>
          <p:nvPr/>
        </p:nvSpPr>
        <p:spPr>
          <a:xfrm>
            <a:off x="1316180" y="1130733"/>
            <a:ext cx="845127" cy="23717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Eat now, Pay Later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FDC3E53-F2F1-E248-9A42-D35B7D14FF53}"/>
              </a:ext>
            </a:extLst>
          </p:cNvPr>
          <p:cNvSpPr/>
          <p:nvPr/>
        </p:nvSpPr>
        <p:spPr>
          <a:xfrm>
            <a:off x="1320517" y="3632489"/>
            <a:ext cx="845127" cy="28673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/>
              <a:t>Microfinancing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653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8959"/>
            <a:ext cx="93543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- Year on Year Commercial Projections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844994-A9E9-A144-AE6D-90DC9FFC63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91728" y="1246520"/>
            <a:ext cx="10727616" cy="381148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6879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35767" y="394717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Customer Acquisition Strategy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117ECD8-3322-1F45-9338-64D7B57AF1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3852605"/>
              </p:ext>
            </p:extLst>
          </p:nvPr>
        </p:nvGraphicFramePr>
        <p:xfrm>
          <a:off x="1408340" y="1685696"/>
          <a:ext cx="10330266" cy="4023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0205">
                  <a:extLst>
                    <a:ext uri="{9D8B030D-6E8A-4147-A177-3AD203B41FA5}">
                      <a16:colId xmlns:a16="http://schemas.microsoft.com/office/drawing/2014/main" val="2686207966"/>
                    </a:ext>
                  </a:extLst>
                </a:gridCol>
                <a:gridCol w="3729519">
                  <a:extLst>
                    <a:ext uri="{9D8B030D-6E8A-4147-A177-3AD203B41FA5}">
                      <a16:colId xmlns:a16="http://schemas.microsoft.com/office/drawing/2014/main" val="516778469"/>
                    </a:ext>
                  </a:extLst>
                </a:gridCol>
                <a:gridCol w="2710542">
                  <a:extLst>
                    <a:ext uri="{9D8B030D-6E8A-4147-A177-3AD203B41FA5}">
                      <a16:colId xmlns:a16="http://schemas.microsoft.com/office/drawing/2014/main" val="1299421298"/>
                    </a:ext>
                  </a:extLst>
                </a:gridCol>
              </a:tblGrid>
              <a:tr h="80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Merchant Acquisition Strategy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Consumer Acquisition Strategy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473525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Direct sales via dedicated regional teams (10 per location per month)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WAIU direct acquisition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(6-8k per location per month)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WAIU service acquisitions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8536594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Corporate collaborations with multi-location hospitality brands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Aggregation based model to increase time to market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enable increased time to market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97762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Pre/Post launch promotional &amp; marketing campaigns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Social media &amp; network advertisements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Combination of digital &amp; traditional strategies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653335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r>
                        <a:rPr lang="en-US" dirty="0"/>
                        <a:t>Network tie-ups and contact center for customer servicing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Event tie-ups e.g., Ridermania, Ruggedian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289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6744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35767" y="394717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Case Studies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7172B10C-CA8F-1D4C-8330-B63CEFFEA2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9641314"/>
              </p:ext>
            </p:extLst>
          </p:nvPr>
        </p:nvGraphicFramePr>
        <p:xfrm>
          <a:off x="2029741" y="1115643"/>
          <a:ext cx="8743166" cy="533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1246">
                  <a:extLst>
                    <a:ext uri="{9D8B030D-6E8A-4147-A177-3AD203B41FA5}">
                      <a16:colId xmlns:a16="http://schemas.microsoft.com/office/drawing/2014/main" val="353192386"/>
                    </a:ext>
                  </a:extLst>
                </a:gridCol>
                <a:gridCol w="1371807">
                  <a:extLst>
                    <a:ext uri="{9D8B030D-6E8A-4147-A177-3AD203B41FA5}">
                      <a16:colId xmlns:a16="http://schemas.microsoft.com/office/drawing/2014/main" val="413299380"/>
                    </a:ext>
                  </a:extLst>
                </a:gridCol>
                <a:gridCol w="1647176">
                  <a:extLst>
                    <a:ext uri="{9D8B030D-6E8A-4147-A177-3AD203B41FA5}">
                      <a16:colId xmlns:a16="http://schemas.microsoft.com/office/drawing/2014/main" val="2386173288"/>
                    </a:ext>
                  </a:extLst>
                </a:gridCol>
                <a:gridCol w="1594304">
                  <a:extLst>
                    <a:ext uri="{9D8B030D-6E8A-4147-A177-3AD203B41FA5}">
                      <a16:colId xmlns:a16="http://schemas.microsoft.com/office/drawing/2014/main" val="1093151478"/>
                    </a:ext>
                  </a:extLst>
                </a:gridCol>
                <a:gridCol w="1748633">
                  <a:extLst>
                    <a:ext uri="{9D8B030D-6E8A-4147-A177-3AD203B41FA5}">
                      <a16:colId xmlns:a16="http://schemas.microsoft.com/office/drawing/2014/main" val="39743462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Company / Particular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Dineout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Magicpin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Eazydiner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Devourin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419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Founded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2012, Noida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2015, Gurgaon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2014, Delhi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2015, Pune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170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698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Services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Booking, Rewards, Payments, Artists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Discovery, Rewards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Discovery,</a:t>
                      </a:r>
                    </a:p>
                    <a:p>
                      <a:r>
                        <a:rPr lang="en-US" dirty="0"/>
                        <a:t>Payment,</a:t>
                      </a:r>
                    </a:p>
                    <a:p>
                      <a:r>
                        <a:rPr lang="en-US" dirty="0"/>
                        <a:t>Rewards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POS,</a:t>
                      </a:r>
                    </a:p>
                    <a:p>
                      <a:r>
                        <a:rPr lang="en-US" dirty="0"/>
                        <a:t>SCM,</a:t>
                      </a:r>
                    </a:p>
                    <a:p>
                      <a:r>
                        <a:rPr lang="en-US" dirty="0"/>
                        <a:t>Data Analytics,</a:t>
                      </a:r>
                    </a:p>
                    <a:p>
                      <a:r>
                        <a:rPr lang="en-US" dirty="0"/>
                        <a:t>CRM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171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 Cities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 Cities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 Cities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Cities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14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Acquisition</a:t>
                      </a:r>
                    </a:p>
                    <a:p>
                      <a:r>
                        <a:rPr lang="en-US" dirty="0"/>
                        <a:t>Restaurant/Customers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50K /2.5CR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1.5L /50L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10K/30L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 / 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696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Investments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$100MN</a:t>
                      </a:r>
                    </a:p>
                    <a:p>
                      <a:r>
                        <a:rPr lang="en-US" dirty="0"/>
                        <a:t>(2019)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$43M</a:t>
                      </a:r>
                    </a:p>
                    <a:p>
                      <a:r>
                        <a:rPr lang="en-US" dirty="0"/>
                        <a:t>(2021)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$16M</a:t>
                      </a:r>
                    </a:p>
                    <a:p>
                      <a:r>
                        <a:rPr lang="en-US" dirty="0"/>
                        <a:t>(2020)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$150K</a:t>
                      </a:r>
                    </a:p>
                    <a:p>
                      <a:r>
                        <a:rPr lang="en-US" dirty="0"/>
                        <a:t>(2016)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809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Revenue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$200M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$500K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93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YoY Growth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154% </a:t>
                      </a:r>
                    </a:p>
                    <a:p>
                      <a:r>
                        <a:rPr lang="en-US" dirty="0"/>
                        <a:t>(2019)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415%</a:t>
                      </a:r>
                    </a:p>
                    <a:p>
                      <a:r>
                        <a:rPr lang="en-US" dirty="0"/>
                        <a:t>(2018)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400%</a:t>
                      </a:r>
                    </a:p>
                    <a:p>
                      <a:r>
                        <a:rPr lang="en-US" dirty="0"/>
                        <a:t>(2019)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TBC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7066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TBC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$165M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36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0707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9" y="368959"/>
            <a:ext cx="514076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Project Plan – 6 Waves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2" name="Shape">
            <a:extLst>
              <a:ext uri="{FF2B5EF4-FFF2-40B4-BE49-F238E27FC236}">
                <a16:creationId xmlns:a16="http://schemas.microsoft.com/office/drawing/2014/main" id="{BDEA8EB3-34D7-4386-A5BF-C0D10BE34AA1}"/>
              </a:ext>
            </a:extLst>
          </p:cNvPr>
          <p:cNvSpPr/>
          <p:nvPr/>
        </p:nvSpPr>
        <p:spPr>
          <a:xfrm>
            <a:off x="4233919" y="5464890"/>
            <a:ext cx="945180" cy="87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9" h="21600" extrusionOk="0">
                <a:moveTo>
                  <a:pt x="13399" y="0"/>
                </a:moveTo>
                <a:lnTo>
                  <a:pt x="7761" y="0"/>
                </a:lnTo>
                <a:cubicBezTo>
                  <a:pt x="5999" y="0"/>
                  <a:pt x="4365" y="1031"/>
                  <a:pt x="3484" y="2716"/>
                </a:cubicBezTo>
                <a:lnTo>
                  <a:pt x="661" y="8084"/>
                </a:lnTo>
                <a:cubicBezTo>
                  <a:pt x="-220" y="9761"/>
                  <a:pt x="-220" y="11831"/>
                  <a:pt x="661" y="13516"/>
                </a:cubicBezTo>
                <a:lnTo>
                  <a:pt x="3484" y="18884"/>
                </a:lnTo>
                <a:cubicBezTo>
                  <a:pt x="4365" y="20561"/>
                  <a:pt x="5999" y="21600"/>
                  <a:pt x="7761" y="21600"/>
                </a:cubicBezTo>
                <a:lnTo>
                  <a:pt x="13399" y="21600"/>
                </a:lnTo>
                <a:cubicBezTo>
                  <a:pt x="15161" y="21600"/>
                  <a:pt x="16795" y="20569"/>
                  <a:pt x="17676" y="18884"/>
                </a:cubicBezTo>
                <a:lnTo>
                  <a:pt x="20499" y="13516"/>
                </a:lnTo>
                <a:cubicBezTo>
                  <a:pt x="21380" y="11839"/>
                  <a:pt x="21380" y="9769"/>
                  <a:pt x="20499" y="8084"/>
                </a:cubicBezTo>
                <a:lnTo>
                  <a:pt x="17676" y="2716"/>
                </a:lnTo>
                <a:cubicBezTo>
                  <a:pt x="16795" y="1031"/>
                  <a:pt x="15161" y="0"/>
                  <a:pt x="1339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28575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endParaRPr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2F8735C0-AA8E-41E9-9EEA-516F88F8DF4A}"/>
              </a:ext>
            </a:extLst>
          </p:cNvPr>
          <p:cNvSpPr/>
          <p:nvPr/>
        </p:nvSpPr>
        <p:spPr>
          <a:xfrm>
            <a:off x="3409452" y="4070279"/>
            <a:ext cx="3029183" cy="2312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88" y="3154"/>
                </a:moveTo>
                <a:lnTo>
                  <a:pt x="634" y="7653"/>
                </a:lnTo>
                <a:cubicBezTo>
                  <a:pt x="-211" y="9603"/>
                  <a:pt x="-211" y="12003"/>
                  <a:pt x="634" y="13953"/>
                </a:cubicBezTo>
                <a:lnTo>
                  <a:pt x="3954" y="21600"/>
                </a:lnTo>
                <a:lnTo>
                  <a:pt x="5179" y="21600"/>
                </a:lnTo>
                <a:lnTo>
                  <a:pt x="3084" y="16772"/>
                </a:lnTo>
                <a:cubicBezTo>
                  <a:pt x="2239" y="14823"/>
                  <a:pt x="2239" y="12422"/>
                  <a:pt x="3084" y="10473"/>
                </a:cubicBezTo>
                <a:lnTo>
                  <a:pt x="3813" y="8795"/>
                </a:lnTo>
                <a:cubicBezTo>
                  <a:pt x="4658" y="6846"/>
                  <a:pt x="6222" y="5644"/>
                  <a:pt x="7915" y="5644"/>
                </a:cubicBezTo>
                <a:lnTo>
                  <a:pt x="17021" y="5644"/>
                </a:lnTo>
                <a:cubicBezTo>
                  <a:pt x="18966" y="5644"/>
                  <a:pt x="20676" y="3934"/>
                  <a:pt x="21216" y="1447"/>
                </a:cubicBezTo>
                <a:lnTo>
                  <a:pt x="21247" y="1300"/>
                </a:lnTo>
                <a:cubicBezTo>
                  <a:pt x="21389" y="649"/>
                  <a:pt x="21020" y="0"/>
                  <a:pt x="20512" y="0"/>
                </a:cubicBezTo>
                <a:lnTo>
                  <a:pt x="6690" y="0"/>
                </a:lnTo>
                <a:cubicBezTo>
                  <a:pt x="4997" y="3"/>
                  <a:pt x="3433" y="1205"/>
                  <a:pt x="2588" y="3154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02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6E6D8058-D984-43BD-8DAF-59BD0C48F36E}"/>
              </a:ext>
            </a:extLst>
          </p:cNvPr>
          <p:cNvSpPr/>
          <p:nvPr/>
        </p:nvSpPr>
        <p:spPr>
          <a:xfrm>
            <a:off x="2980795" y="3377758"/>
            <a:ext cx="3918358" cy="30046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4" h="21600" extrusionOk="0">
                <a:moveTo>
                  <a:pt x="3034" y="2517"/>
                </a:moveTo>
                <a:lnTo>
                  <a:pt x="510" y="8289"/>
                </a:lnTo>
                <a:cubicBezTo>
                  <a:pt x="-170" y="9844"/>
                  <a:pt x="-170" y="11760"/>
                  <a:pt x="510" y="13316"/>
                </a:cubicBezTo>
                <a:lnTo>
                  <a:pt x="4134" y="21600"/>
                </a:lnTo>
                <a:lnTo>
                  <a:pt x="5070" y="21600"/>
                </a:lnTo>
                <a:lnTo>
                  <a:pt x="2380" y="15453"/>
                </a:lnTo>
                <a:cubicBezTo>
                  <a:pt x="1700" y="13898"/>
                  <a:pt x="1700" y="11981"/>
                  <a:pt x="2380" y="10426"/>
                </a:cubicBezTo>
                <a:lnTo>
                  <a:pt x="3970" y="6794"/>
                </a:lnTo>
                <a:cubicBezTo>
                  <a:pt x="4650" y="5238"/>
                  <a:pt x="5909" y="4279"/>
                  <a:pt x="7270" y="4279"/>
                </a:cubicBezTo>
                <a:lnTo>
                  <a:pt x="18057" y="4279"/>
                </a:lnTo>
                <a:cubicBezTo>
                  <a:pt x="19565" y="4279"/>
                  <a:pt x="20891" y="2963"/>
                  <a:pt x="21310" y="1049"/>
                </a:cubicBezTo>
                <a:lnTo>
                  <a:pt x="21320" y="1001"/>
                </a:lnTo>
                <a:cubicBezTo>
                  <a:pt x="21430" y="499"/>
                  <a:pt x="21144" y="0"/>
                  <a:pt x="20750" y="0"/>
                </a:cubicBezTo>
                <a:lnTo>
                  <a:pt x="6334" y="0"/>
                </a:lnTo>
                <a:cubicBezTo>
                  <a:pt x="4972" y="2"/>
                  <a:pt x="3716" y="962"/>
                  <a:pt x="3034" y="2517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03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5FBA0E7F-B487-4DD3-B391-4074F1054D57}"/>
              </a:ext>
            </a:extLst>
          </p:cNvPr>
          <p:cNvSpPr/>
          <p:nvPr/>
        </p:nvSpPr>
        <p:spPr>
          <a:xfrm>
            <a:off x="2552142" y="2658350"/>
            <a:ext cx="4876016" cy="3724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1" h="21600" extrusionOk="0">
                <a:moveTo>
                  <a:pt x="3223" y="2226"/>
                </a:moveTo>
                <a:lnTo>
                  <a:pt x="451" y="8579"/>
                </a:lnTo>
                <a:cubicBezTo>
                  <a:pt x="-150" y="9955"/>
                  <a:pt x="-150" y="11649"/>
                  <a:pt x="451" y="13025"/>
                </a:cubicBezTo>
                <a:lnTo>
                  <a:pt x="4194" y="21600"/>
                </a:lnTo>
                <a:lnTo>
                  <a:pt x="4949" y="21600"/>
                </a:lnTo>
                <a:lnTo>
                  <a:pt x="1960" y="14753"/>
                </a:lnTo>
                <a:cubicBezTo>
                  <a:pt x="1360" y="13377"/>
                  <a:pt x="1360" y="11683"/>
                  <a:pt x="1960" y="10307"/>
                </a:cubicBezTo>
                <a:lnTo>
                  <a:pt x="3980" y="5682"/>
                </a:lnTo>
                <a:cubicBezTo>
                  <a:pt x="4580" y="4306"/>
                  <a:pt x="5689" y="3458"/>
                  <a:pt x="6890" y="3458"/>
                </a:cubicBezTo>
                <a:lnTo>
                  <a:pt x="18733" y="3458"/>
                </a:lnTo>
                <a:cubicBezTo>
                  <a:pt x="19947" y="3458"/>
                  <a:pt x="21015" y="2396"/>
                  <a:pt x="21352" y="852"/>
                </a:cubicBezTo>
                <a:lnTo>
                  <a:pt x="21362" y="807"/>
                </a:lnTo>
                <a:cubicBezTo>
                  <a:pt x="21450" y="403"/>
                  <a:pt x="21220" y="0"/>
                  <a:pt x="20903" y="0"/>
                </a:cubicBezTo>
                <a:lnTo>
                  <a:pt x="6134" y="0"/>
                </a:lnTo>
                <a:cubicBezTo>
                  <a:pt x="4933" y="4"/>
                  <a:pt x="3824" y="850"/>
                  <a:pt x="3223" y="2226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04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E76FACF1-C0C6-4CFA-8127-8AF7EBE6DA67}"/>
              </a:ext>
            </a:extLst>
          </p:cNvPr>
          <p:cNvSpPr/>
          <p:nvPr/>
        </p:nvSpPr>
        <p:spPr>
          <a:xfrm>
            <a:off x="2117592" y="1962307"/>
            <a:ext cx="5793353" cy="44201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5" h="21600" extrusionOk="0">
                <a:moveTo>
                  <a:pt x="3562" y="1723"/>
                </a:moveTo>
                <a:lnTo>
                  <a:pt x="349" y="9078"/>
                </a:lnTo>
                <a:cubicBezTo>
                  <a:pt x="-117" y="10145"/>
                  <a:pt x="-117" y="11457"/>
                  <a:pt x="349" y="12523"/>
                </a:cubicBezTo>
                <a:lnTo>
                  <a:pt x="4315" y="21600"/>
                </a:lnTo>
                <a:lnTo>
                  <a:pt x="4945" y="21600"/>
                </a:lnTo>
                <a:lnTo>
                  <a:pt x="1609" y="13964"/>
                </a:lnTo>
                <a:cubicBezTo>
                  <a:pt x="1142" y="12897"/>
                  <a:pt x="1142" y="11585"/>
                  <a:pt x="1609" y="10519"/>
                </a:cubicBezTo>
                <a:lnTo>
                  <a:pt x="4192" y="4604"/>
                </a:lnTo>
                <a:cubicBezTo>
                  <a:pt x="4658" y="3537"/>
                  <a:pt x="5519" y="2882"/>
                  <a:pt x="6450" y="2882"/>
                </a:cubicBezTo>
                <a:lnTo>
                  <a:pt x="19199" y="2882"/>
                </a:lnTo>
                <a:cubicBezTo>
                  <a:pt x="20223" y="2882"/>
                  <a:pt x="21123" y="1988"/>
                  <a:pt x="21407" y="687"/>
                </a:cubicBezTo>
                <a:lnTo>
                  <a:pt x="21408" y="680"/>
                </a:lnTo>
                <a:cubicBezTo>
                  <a:pt x="21483" y="339"/>
                  <a:pt x="21289" y="0"/>
                  <a:pt x="21021" y="0"/>
                </a:cubicBezTo>
                <a:lnTo>
                  <a:pt x="5821" y="0"/>
                </a:lnTo>
                <a:cubicBezTo>
                  <a:pt x="4889" y="0"/>
                  <a:pt x="4029" y="657"/>
                  <a:pt x="3562" y="1723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05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C0F8C9D-4E7D-4884-A33C-9AB9C16D1803}"/>
              </a:ext>
            </a:extLst>
          </p:cNvPr>
          <p:cNvSpPr/>
          <p:nvPr/>
        </p:nvSpPr>
        <p:spPr>
          <a:xfrm>
            <a:off x="3811999" y="4772405"/>
            <a:ext cx="2159608" cy="16100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21" h="21600" extrusionOk="0">
                <a:moveTo>
                  <a:pt x="2342" y="3430"/>
                </a:moveTo>
                <a:lnTo>
                  <a:pt x="672" y="7376"/>
                </a:lnTo>
                <a:cubicBezTo>
                  <a:pt x="-224" y="9497"/>
                  <a:pt x="-224" y="12107"/>
                  <a:pt x="672" y="14228"/>
                </a:cubicBezTo>
                <a:lnTo>
                  <a:pt x="3792" y="21600"/>
                </a:lnTo>
                <a:lnTo>
                  <a:pt x="5461" y="21600"/>
                </a:lnTo>
                <a:lnTo>
                  <a:pt x="4012" y="18174"/>
                </a:lnTo>
                <a:cubicBezTo>
                  <a:pt x="3116" y="16053"/>
                  <a:pt x="3116" y="13443"/>
                  <a:pt x="4012" y="11322"/>
                </a:cubicBezTo>
                <a:lnTo>
                  <a:pt x="4012" y="11322"/>
                </a:lnTo>
                <a:cubicBezTo>
                  <a:pt x="4908" y="9201"/>
                  <a:pt x="6565" y="7896"/>
                  <a:pt x="8358" y="7896"/>
                </a:cubicBezTo>
                <a:lnTo>
                  <a:pt x="15310" y="7896"/>
                </a:lnTo>
                <a:cubicBezTo>
                  <a:pt x="18030" y="7896"/>
                  <a:pt x="20423" y="5440"/>
                  <a:pt x="21178" y="1868"/>
                </a:cubicBezTo>
                <a:lnTo>
                  <a:pt x="21178" y="1868"/>
                </a:lnTo>
                <a:cubicBezTo>
                  <a:pt x="21376" y="932"/>
                  <a:pt x="20860" y="0"/>
                  <a:pt x="20150" y="0"/>
                </a:cubicBezTo>
                <a:lnTo>
                  <a:pt x="6688" y="0"/>
                </a:lnTo>
                <a:cubicBezTo>
                  <a:pt x="4895" y="4"/>
                  <a:pt x="3238" y="1314"/>
                  <a:pt x="2342" y="3430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</a:t>
            </a: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FED5D04-F590-4EE7-AE6E-CB470304DDD1}"/>
              </a:ext>
            </a:extLst>
          </p:cNvPr>
          <p:cNvSpPr txBox="1"/>
          <p:nvPr/>
        </p:nvSpPr>
        <p:spPr>
          <a:xfrm>
            <a:off x="8168818" y="1848902"/>
            <a:ext cx="3359879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3">
                    <a:lumMod val="75000"/>
                  </a:schemeClr>
                </a:solidFill>
              </a:rPr>
              <a:t>October 2024</a:t>
            </a:r>
            <a:endParaRPr lang="en-US" noProof="1">
              <a:solidFill>
                <a:schemeClr val="bg1">
                  <a:lumMod val="50000"/>
                </a:schemeClr>
              </a:solidFill>
            </a:endParaRPr>
          </a:p>
          <a:p>
            <a:pPr algn="just"/>
            <a:r>
              <a:rPr lang="en-US" sz="1200" noProof="1"/>
              <a:t>Expand in existing 10 Cities &amp; explore additional scope</a:t>
            </a:r>
          </a:p>
          <a:p>
            <a:pPr algn="just"/>
            <a:r>
              <a:rPr lang="en-US" sz="1200" noProof="1"/>
              <a:t>Target 3000 FL3 &amp; 3 Lacs FL4 Customers in Each City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91DDBAB-5FBD-4A93-BAAA-99E779A56F53}"/>
              </a:ext>
            </a:extLst>
          </p:cNvPr>
          <p:cNvSpPr txBox="1"/>
          <p:nvPr/>
        </p:nvSpPr>
        <p:spPr>
          <a:xfrm>
            <a:off x="7660628" y="2534803"/>
            <a:ext cx="3495053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tx2"/>
                </a:solidFill>
              </a:rPr>
              <a:t>April 2024</a:t>
            </a:r>
          </a:p>
          <a:p>
            <a:pPr algn="just"/>
            <a:r>
              <a:rPr lang="en-US" sz="1200" noProof="1"/>
              <a:t>Expand in existing 10 Cities &amp; explore additional scope</a:t>
            </a:r>
          </a:p>
          <a:p>
            <a:pPr algn="just"/>
            <a:r>
              <a:rPr lang="en-US" sz="1200" noProof="1"/>
              <a:t>Target 2400 FL3 &amp; 2.4 Lacs FL4 Customers in Each City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F0590DA-753A-4ED0-92EC-988CC9CA6311}"/>
              </a:ext>
            </a:extLst>
          </p:cNvPr>
          <p:cNvSpPr txBox="1"/>
          <p:nvPr/>
        </p:nvSpPr>
        <p:spPr>
          <a:xfrm>
            <a:off x="7152438" y="3298392"/>
            <a:ext cx="3650545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5"/>
                </a:solidFill>
              </a:rPr>
              <a:t>October 2023</a:t>
            </a:r>
          </a:p>
          <a:p>
            <a:pPr algn="just"/>
            <a:r>
              <a:rPr lang="en-US" sz="1200" noProof="1"/>
              <a:t>Expand in existing 10 Cities &amp; explore additional scope</a:t>
            </a:r>
          </a:p>
          <a:p>
            <a:pPr algn="just"/>
            <a:r>
              <a:rPr lang="en-US" sz="1200" noProof="1"/>
              <a:t>Target 1800 FL3 &amp; 1.8 Lacs FL4 Customers in Each City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>
            <a:off x="6657310" y="3997420"/>
            <a:ext cx="3819101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2">
                    <a:lumMod val="75000"/>
                  </a:schemeClr>
                </a:solidFill>
              </a:rPr>
              <a:t>April 2023</a:t>
            </a:r>
          </a:p>
          <a:p>
            <a:pPr algn="just"/>
            <a:r>
              <a:rPr lang="en-US" sz="1200" noProof="1"/>
              <a:t>Expand in existing 10 Cities &amp; explore additional scope</a:t>
            </a:r>
          </a:p>
          <a:p>
            <a:pPr algn="just"/>
            <a:r>
              <a:rPr lang="en-US" sz="1200" noProof="1"/>
              <a:t>Target 1200 FL3 &amp; 1.2 L acs FL4 Customers in Each City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A5E10EE-BCA8-4BBC-AF4B-E86F68CA8F15}"/>
              </a:ext>
            </a:extLst>
          </p:cNvPr>
          <p:cNvSpPr txBox="1"/>
          <p:nvPr/>
        </p:nvSpPr>
        <p:spPr>
          <a:xfrm>
            <a:off x="6122994" y="4689769"/>
            <a:ext cx="4353418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6"/>
                </a:solidFill>
              </a:rPr>
              <a:t>October 2022</a:t>
            </a:r>
          </a:p>
          <a:p>
            <a:pPr algn="just"/>
            <a:r>
              <a:rPr lang="en-US" sz="1200" noProof="1"/>
              <a:t>Launch in 10 Cities</a:t>
            </a:r>
          </a:p>
          <a:p>
            <a:pPr algn="just"/>
            <a:r>
              <a:rPr lang="en-US" sz="1200" noProof="1"/>
              <a:t>Target 600 FL3 &amp; 60 thousand FL4 Customers in Each City</a:t>
            </a:r>
          </a:p>
        </p:txBody>
      </p:sp>
      <p:sp>
        <p:nvSpPr>
          <p:cNvPr id="43" name="Freeform: Shape 93">
            <a:extLst>
              <a:ext uri="{FF2B5EF4-FFF2-40B4-BE49-F238E27FC236}">
                <a16:creationId xmlns:a16="http://schemas.microsoft.com/office/drawing/2014/main" id="{1874174E-54B5-40C4-A46D-CAB2289656B7}"/>
              </a:ext>
            </a:extLst>
          </p:cNvPr>
          <p:cNvSpPr/>
          <p:nvPr/>
        </p:nvSpPr>
        <p:spPr>
          <a:xfrm>
            <a:off x="4437755" y="5632899"/>
            <a:ext cx="528979" cy="529648"/>
          </a:xfrm>
          <a:custGeom>
            <a:avLst/>
            <a:gdLst>
              <a:gd name="connsiteX0" fmla="*/ 157458 w 561199"/>
              <a:gd name="connsiteY0" fmla="*/ 105683 h 561908"/>
              <a:gd name="connsiteX1" fmla="*/ 171643 w 561199"/>
              <a:gd name="connsiteY1" fmla="*/ 115612 h 561908"/>
              <a:gd name="connsiteX2" fmla="*/ 200722 w 561199"/>
              <a:gd name="connsiteY2" fmla="*/ 271648 h 561908"/>
              <a:gd name="connsiteX3" fmla="*/ 243278 w 561199"/>
              <a:gd name="connsiteY3" fmla="*/ 158877 h 561908"/>
              <a:gd name="connsiteX4" fmla="*/ 251789 w 561199"/>
              <a:gd name="connsiteY4" fmla="*/ 151075 h 561908"/>
              <a:gd name="connsiteX5" fmla="*/ 267392 w 561199"/>
              <a:gd name="connsiteY5" fmla="*/ 159586 h 561908"/>
              <a:gd name="connsiteX6" fmla="*/ 290088 w 561199"/>
              <a:gd name="connsiteY6" fmla="*/ 238313 h 561908"/>
              <a:gd name="connsiteX7" fmla="*/ 317040 w 561199"/>
              <a:gd name="connsiteY7" fmla="*/ 209234 h 561908"/>
              <a:gd name="connsiteX8" fmla="*/ 326260 w 561199"/>
              <a:gd name="connsiteY8" fmla="*/ 203560 h 561908"/>
              <a:gd name="connsiteX9" fmla="*/ 366687 w 561199"/>
              <a:gd name="connsiteY9" fmla="*/ 203560 h 561908"/>
              <a:gd name="connsiteX10" fmla="*/ 367397 w 561199"/>
              <a:gd name="connsiteY10" fmla="*/ 203560 h 561908"/>
              <a:gd name="connsiteX11" fmla="*/ 367397 w 561199"/>
              <a:gd name="connsiteY11" fmla="*/ 231930 h 561908"/>
              <a:gd name="connsiteX12" fmla="*/ 332643 w 561199"/>
              <a:gd name="connsiteY12" fmla="*/ 231930 h 561908"/>
              <a:gd name="connsiteX13" fmla="*/ 294344 w 561199"/>
              <a:gd name="connsiteY13" fmla="*/ 271648 h 561908"/>
              <a:gd name="connsiteX14" fmla="*/ 288670 w 561199"/>
              <a:gd name="connsiteY14" fmla="*/ 275194 h 561908"/>
              <a:gd name="connsiteX15" fmla="*/ 273066 w 561199"/>
              <a:gd name="connsiteY15" fmla="*/ 266683 h 561908"/>
              <a:gd name="connsiteX16" fmla="*/ 254626 w 561199"/>
              <a:gd name="connsiteY16" fmla="*/ 202850 h 561908"/>
              <a:gd name="connsiteX17" fmla="*/ 209233 w 561199"/>
              <a:gd name="connsiteY17" fmla="*/ 322005 h 561908"/>
              <a:gd name="connsiteX18" fmla="*/ 197176 w 561199"/>
              <a:gd name="connsiteY18" fmla="*/ 329806 h 561908"/>
              <a:gd name="connsiteX19" fmla="*/ 195758 w 561199"/>
              <a:gd name="connsiteY19" fmla="*/ 329806 h 561908"/>
              <a:gd name="connsiteX20" fmla="*/ 184410 w 561199"/>
              <a:gd name="connsiteY20" fmla="*/ 319877 h 561908"/>
              <a:gd name="connsiteX21" fmla="*/ 156040 w 561199"/>
              <a:gd name="connsiteY21" fmla="*/ 167388 h 561908"/>
              <a:gd name="connsiteX22" fmla="*/ 138308 w 561199"/>
              <a:gd name="connsiteY22" fmla="*/ 221291 h 561908"/>
              <a:gd name="connsiteX23" fmla="*/ 126251 w 561199"/>
              <a:gd name="connsiteY23" fmla="*/ 231930 h 561908"/>
              <a:gd name="connsiteX24" fmla="*/ 61709 w 561199"/>
              <a:gd name="connsiteY24" fmla="*/ 231930 h 561908"/>
              <a:gd name="connsiteX25" fmla="*/ 61709 w 561199"/>
              <a:gd name="connsiteY25" fmla="*/ 203560 h 561908"/>
              <a:gd name="connsiteX26" fmla="*/ 117031 w 561199"/>
              <a:gd name="connsiteY26" fmla="*/ 203560 h 561908"/>
              <a:gd name="connsiteX27" fmla="*/ 147529 w 561199"/>
              <a:gd name="connsiteY27" fmla="*/ 114194 h 561908"/>
              <a:gd name="connsiteX28" fmla="*/ 157458 w 561199"/>
              <a:gd name="connsiteY28" fmla="*/ 105683 h 561908"/>
              <a:gd name="connsiteX29" fmla="*/ 214198 w 561199"/>
              <a:gd name="connsiteY29" fmla="*/ 43978 h 561908"/>
              <a:gd name="connsiteX30" fmla="*/ 43978 w 561199"/>
              <a:gd name="connsiteY30" fmla="*/ 214198 h 561908"/>
              <a:gd name="connsiteX31" fmla="*/ 214198 w 561199"/>
              <a:gd name="connsiteY31" fmla="*/ 384419 h 561908"/>
              <a:gd name="connsiteX32" fmla="*/ 384419 w 561199"/>
              <a:gd name="connsiteY32" fmla="*/ 214198 h 561908"/>
              <a:gd name="connsiteX33" fmla="*/ 214198 w 561199"/>
              <a:gd name="connsiteY33" fmla="*/ 43978 h 561908"/>
              <a:gd name="connsiteX34" fmla="*/ 214198 w 561199"/>
              <a:gd name="connsiteY34" fmla="*/ 4 h 561908"/>
              <a:gd name="connsiteX35" fmla="*/ 426974 w 561199"/>
              <a:gd name="connsiteY35" fmla="*/ 214907 h 561908"/>
              <a:gd name="connsiteX36" fmla="*/ 383000 w 561199"/>
              <a:gd name="connsiteY36" fmla="*/ 343991 h 561908"/>
              <a:gd name="connsiteX37" fmla="*/ 414916 w 561199"/>
              <a:gd name="connsiteY37" fmla="*/ 375198 h 561908"/>
              <a:gd name="connsiteX38" fmla="*/ 458890 w 561199"/>
              <a:gd name="connsiteY38" fmla="*/ 388674 h 561908"/>
              <a:gd name="connsiteX39" fmla="*/ 546837 w 561199"/>
              <a:gd name="connsiteY39" fmla="*/ 477331 h 561908"/>
              <a:gd name="connsiteX40" fmla="*/ 546837 w 561199"/>
              <a:gd name="connsiteY40" fmla="*/ 547547 h 561908"/>
              <a:gd name="connsiteX41" fmla="*/ 476621 w 561199"/>
              <a:gd name="connsiteY41" fmla="*/ 547547 h 561908"/>
              <a:gd name="connsiteX42" fmla="*/ 387965 w 561199"/>
              <a:gd name="connsiteY42" fmla="*/ 458890 h 561908"/>
              <a:gd name="connsiteX43" fmla="*/ 374489 w 561199"/>
              <a:gd name="connsiteY43" fmla="*/ 414207 h 561908"/>
              <a:gd name="connsiteX44" fmla="*/ 343282 w 561199"/>
              <a:gd name="connsiteY44" fmla="*/ 383000 h 561908"/>
              <a:gd name="connsiteX45" fmla="*/ 212780 w 561199"/>
              <a:gd name="connsiteY45" fmla="*/ 426974 h 561908"/>
              <a:gd name="connsiteX46" fmla="*/ 4 w 561199"/>
              <a:gd name="connsiteY46" fmla="*/ 212780 h 561908"/>
              <a:gd name="connsiteX47" fmla="*/ 214198 w 561199"/>
              <a:gd name="connsiteY47" fmla="*/ 4 h 561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61199" h="561908">
                <a:moveTo>
                  <a:pt x="157458" y="105683"/>
                </a:moveTo>
                <a:cubicBezTo>
                  <a:pt x="163841" y="104264"/>
                  <a:pt x="170225" y="108520"/>
                  <a:pt x="171643" y="115612"/>
                </a:cubicBezTo>
                <a:lnTo>
                  <a:pt x="200722" y="271648"/>
                </a:lnTo>
                <a:lnTo>
                  <a:pt x="243278" y="158877"/>
                </a:lnTo>
                <a:cubicBezTo>
                  <a:pt x="244696" y="154621"/>
                  <a:pt x="248242" y="152493"/>
                  <a:pt x="251789" y="151075"/>
                </a:cubicBezTo>
                <a:cubicBezTo>
                  <a:pt x="258172" y="148947"/>
                  <a:pt x="265264" y="153203"/>
                  <a:pt x="267392" y="159586"/>
                </a:cubicBezTo>
                <a:lnTo>
                  <a:pt x="290088" y="238313"/>
                </a:lnTo>
                <a:lnTo>
                  <a:pt x="317040" y="209234"/>
                </a:lnTo>
                <a:cubicBezTo>
                  <a:pt x="319168" y="206397"/>
                  <a:pt x="322714" y="204269"/>
                  <a:pt x="326260" y="203560"/>
                </a:cubicBezTo>
                <a:lnTo>
                  <a:pt x="366687" y="203560"/>
                </a:lnTo>
                <a:lnTo>
                  <a:pt x="367397" y="203560"/>
                </a:lnTo>
                <a:lnTo>
                  <a:pt x="367397" y="231930"/>
                </a:lnTo>
                <a:lnTo>
                  <a:pt x="332643" y="231930"/>
                </a:lnTo>
                <a:lnTo>
                  <a:pt x="294344" y="271648"/>
                </a:lnTo>
                <a:cubicBezTo>
                  <a:pt x="292925" y="273066"/>
                  <a:pt x="290797" y="274485"/>
                  <a:pt x="288670" y="275194"/>
                </a:cubicBezTo>
                <a:cubicBezTo>
                  <a:pt x="281577" y="277322"/>
                  <a:pt x="275194" y="273066"/>
                  <a:pt x="273066" y="266683"/>
                </a:cubicBezTo>
                <a:lnTo>
                  <a:pt x="254626" y="202850"/>
                </a:lnTo>
                <a:lnTo>
                  <a:pt x="209233" y="322005"/>
                </a:lnTo>
                <a:cubicBezTo>
                  <a:pt x="207106" y="326969"/>
                  <a:pt x="202141" y="329806"/>
                  <a:pt x="197176" y="329806"/>
                </a:cubicBezTo>
                <a:lnTo>
                  <a:pt x="195758" y="329806"/>
                </a:lnTo>
                <a:cubicBezTo>
                  <a:pt x="190084" y="329806"/>
                  <a:pt x="185119" y="325551"/>
                  <a:pt x="184410" y="319877"/>
                </a:cubicBezTo>
                <a:lnTo>
                  <a:pt x="156040" y="167388"/>
                </a:lnTo>
                <a:lnTo>
                  <a:pt x="138308" y="221291"/>
                </a:lnTo>
                <a:cubicBezTo>
                  <a:pt x="136890" y="226965"/>
                  <a:pt x="131925" y="231220"/>
                  <a:pt x="126251" y="231930"/>
                </a:cubicBezTo>
                <a:lnTo>
                  <a:pt x="61709" y="231930"/>
                </a:lnTo>
                <a:lnTo>
                  <a:pt x="61709" y="203560"/>
                </a:lnTo>
                <a:lnTo>
                  <a:pt x="117031" y="203560"/>
                </a:lnTo>
                <a:lnTo>
                  <a:pt x="147529" y="114194"/>
                </a:lnTo>
                <a:cubicBezTo>
                  <a:pt x="149656" y="109938"/>
                  <a:pt x="153203" y="106392"/>
                  <a:pt x="157458" y="105683"/>
                </a:cubicBezTo>
                <a:close/>
                <a:moveTo>
                  <a:pt x="214198" y="43978"/>
                </a:moveTo>
                <a:cubicBezTo>
                  <a:pt x="119868" y="43978"/>
                  <a:pt x="43978" y="119868"/>
                  <a:pt x="43978" y="214198"/>
                </a:cubicBezTo>
                <a:cubicBezTo>
                  <a:pt x="43978" y="308529"/>
                  <a:pt x="119868" y="384419"/>
                  <a:pt x="214198" y="384419"/>
                </a:cubicBezTo>
                <a:cubicBezTo>
                  <a:pt x="307819" y="384419"/>
                  <a:pt x="384419" y="307819"/>
                  <a:pt x="384419" y="214198"/>
                </a:cubicBezTo>
                <a:cubicBezTo>
                  <a:pt x="384419" y="119868"/>
                  <a:pt x="308529" y="43978"/>
                  <a:pt x="214198" y="43978"/>
                </a:cubicBezTo>
                <a:close/>
                <a:moveTo>
                  <a:pt x="214198" y="4"/>
                </a:moveTo>
                <a:cubicBezTo>
                  <a:pt x="331934" y="713"/>
                  <a:pt x="427683" y="96462"/>
                  <a:pt x="426974" y="214907"/>
                </a:cubicBezTo>
                <a:cubicBezTo>
                  <a:pt x="426974" y="261718"/>
                  <a:pt x="411370" y="307110"/>
                  <a:pt x="383000" y="343991"/>
                </a:cubicBezTo>
                <a:lnTo>
                  <a:pt x="414916" y="375198"/>
                </a:lnTo>
                <a:cubicBezTo>
                  <a:pt x="430520" y="371652"/>
                  <a:pt x="447542" y="377326"/>
                  <a:pt x="458890" y="388674"/>
                </a:cubicBezTo>
                <a:lnTo>
                  <a:pt x="546837" y="477331"/>
                </a:lnTo>
                <a:cubicBezTo>
                  <a:pt x="565987" y="496480"/>
                  <a:pt x="565987" y="528397"/>
                  <a:pt x="546837" y="547547"/>
                </a:cubicBezTo>
                <a:cubicBezTo>
                  <a:pt x="527687" y="566696"/>
                  <a:pt x="495771" y="566696"/>
                  <a:pt x="476621" y="547547"/>
                </a:cubicBezTo>
                <a:lnTo>
                  <a:pt x="387965" y="458890"/>
                </a:lnTo>
                <a:cubicBezTo>
                  <a:pt x="376617" y="446833"/>
                  <a:pt x="371652" y="430520"/>
                  <a:pt x="374489" y="414207"/>
                </a:cubicBezTo>
                <a:lnTo>
                  <a:pt x="343282" y="383000"/>
                </a:lnTo>
                <a:cubicBezTo>
                  <a:pt x="305692" y="411370"/>
                  <a:pt x="259590" y="426974"/>
                  <a:pt x="212780" y="426974"/>
                </a:cubicBezTo>
                <a:cubicBezTo>
                  <a:pt x="95044" y="426264"/>
                  <a:pt x="-705" y="330515"/>
                  <a:pt x="4" y="212780"/>
                </a:cubicBezTo>
                <a:cubicBezTo>
                  <a:pt x="713" y="95044"/>
                  <a:pt x="96462" y="-705"/>
                  <a:pt x="214198" y="4"/>
                </a:cubicBezTo>
                <a:close/>
              </a:path>
            </a:pathLst>
          </a:custGeom>
          <a:solidFill>
            <a:srgbClr val="000000">
              <a:alpha val="80000"/>
            </a:srgbClr>
          </a:solidFill>
          <a:ln w="70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350" dirty="0"/>
          </a:p>
        </p:txBody>
      </p:sp>
      <p:sp>
        <p:nvSpPr>
          <p:cNvPr id="44" name="Shape">
            <a:extLst>
              <a:ext uri="{FF2B5EF4-FFF2-40B4-BE49-F238E27FC236}">
                <a16:creationId xmlns:a16="http://schemas.microsoft.com/office/drawing/2014/main" id="{E76FACF1-C0C6-4CFA-8127-8AF7EBE6DA67}"/>
              </a:ext>
            </a:extLst>
          </p:cNvPr>
          <p:cNvSpPr/>
          <p:nvPr/>
        </p:nvSpPr>
        <p:spPr>
          <a:xfrm>
            <a:off x="1625571" y="1152513"/>
            <a:ext cx="6795701" cy="52299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5" h="21600" extrusionOk="0">
                <a:moveTo>
                  <a:pt x="3562" y="1723"/>
                </a:moveTo>
                <a:lnTo>
                  <a:pt x="349" y="9078"/>
                </a:lnTo>
                <a:cubicBezTo>
                  <a:pt x="-117" y="10145"/>
                  <a:pt x="-117" y="11457"/>
                  <a:pt x="349" y="12523"/>
                </a:cubicBezTo>
                <a:lnTo>
                  <a:pt x="4315" y="21600"/>
                </a:lnTo>
                <a:lnTo>
                  <a:pt x="4945" y="21600"/>
                </a:lnTo>
                <a:lnTo>
                  <a:pt x="1609" y="13964"/>
                </a:lnTo>
                <a:cubicBezTo>
                  <a:pt x="1142" y="12897"/>
                  <a:pt x="1142" y="11585"/>
                  <a:pt x="1609" y="10519"/>
                </a:cubicBezTo>
                <a:lnTo>
                  <a:pt x="4192" y="4604"/>
                </a:lnTo>
                <a:cubicBezTo>
                  <a:pt x="4658" y="3537"/>
                  <a:pt x="5519" y="2882"/>
                  <a:pt x="6450" y="2882"/>
                </a:cubicBezTo>
                <a:lnTo>
                  <a:pt x="19199" y="2882"/>
                </a:lnTo>
                <a:cubicBezTo>
                  <a:pt x="20223" y="2882"/>
                  <a:pt x="21123" y="1988"/>
                  <a:pt x="21407" y="687"/>
                </a:cubicBezTo>
                <a:lnTo>
                  <a:pt x="21408" y="680"/>
                </a:lnTo>
                <a:cubicBezTo>
                  <a:pt x="21483" y="339"/>
                  <a:pt x="21289" y="0"/>
                  <a:pt x="21021" y="0"/>
                </a:cubicBezTo>
                <a:lnTo>
                  <a:pt x="5821" y="0"/>
                </a:lnTo>
                <a:cubicBezTo>
                  <a:pt x="4889" y="0"/>
                  <a:pt x="4029" y="657"/>
                  <a:pt x="3562" y="1723"/>
                </a:cubicBezTo>
                <a:close/>
              </a:path>
            </a:pathLst>
          </a:custGeom>
          <a:solidFill>
            <a:srgbClr val="92D050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06</a:t>
            </a:r>
            <a:endParaRPr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FED5D04-F590-4EE7-AE6E-CB470304DDD1}"/>
              </a:ext>
            </a:extLst>
          </p:cNvPr>
          <p:cNvSpPr txBox="1"/>
          <p:nvPr/>
        </p:nvSpPr>
        <p:spPr>
          <a:xfrm>
            <a:off x="8524318" y="1057375"/>
            <a:ext cx="3406426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rgbClr val="92D050"/>
                </a:solidFill>
              </a:rPr>
              <a:t>April 2025</a:t>
            </a:r>
            <a:endParaRPr lang="en-US" sz="900" b="1" noProof="1">
              <a:solidFill>
                <a:srgbClr val="92D050"/>
              </a:solidFill>
            </a:endParaRPr>
          </a:p>
          <a:p>
            <a:pPr algn="just"/>
            <a:r>
              <a:rPr lang="en-US" sz="1200" noProof="1"/>
              <a:t>Expand in existing 10 Cities &amp; explore additional scope</a:t>
            </a:r>
          </a:p>
          <a:p>
            <a:pPr algn="just"/>
            <a:r>
              <a:rPr lang="en-US" sz="1200" noProof="1"/>
              <a:t>Target 3600 FL3 &amp; 3.6 Lacs FL4 Customers in Each City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215934" y="5504763"/>
            <a:ext cx="47148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Company Registration          : July 2020 - Complete</a:t>
            </a:r>
          </a:p>
          <a:p>
            <a:r>
              <a:rPr lang="en-US" sz="1600" dirty="0"/>
              <a:t>MVP PoC	         	          : Dec 2021</a:t>
            </a:r>
          </a:p>
          <a:p>
            <a:r>
              <a:rPr lang="en-US" sz="1600" dirty="0"/>
              <a:t>Foundation Period 	          : Dec-21 to May</a:t>
            </a:r>
          </a:p>
          <a:p>
            <a:r>
              <a:rPr lang="en-US" b="1" dirty="0">
                <a:solidFill>
                  <a:srgbClr val="0070C0"/>
                </a:solidFill>
              </a:rPr>
              <a:t>RBI Approval &amp;</a:t>
            </a:r>
            <a:r>
              <a:rPr lang="en-US" b="1" dirty="0">
                <a:solidFill>
                  <a:srgbClr val="00B050"/>
                </a:solidFill>
              </a:rPr>
              <a:t> Launch   : May 2022 (Wave 1)</a:t>
            </a:r>
          </a:p>
        </p:txBody>
      </p:sp>
      <p:cxnSp>
        <p:nvCxnSpPr>
          <p:cNvPr id="58" name="Elbow Connector 57"/>
          <p:cNvCxnSpPr/>
          <p:nvPr/>
        </p:nvCxnSpPr>
        <p:spPr>
          <a:xfrm rot="16200000" flipH="1">
            <a:off x="6642433" y="5332559"/>
            <a:ext cx="278018" cy="873748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638249">
            <a:off x="2873989" y="1320092"/>
            <a:ext cx="844450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noProof="1">
                <a:solidFill>
                  <a:srgbClr val="7030A0"/>
                </a:solidFill>
              </a:rPr>
              <a:t>3600 FL3</a:t>
            </a:r>
          </a:p>
          <a:p>
            <a:pPr algn="just"/>
            <a:r>
              <a:rPr lang="en-US" sz="1200" noProof="1">
                <a:solidFill>
                  <a:srgbClr val="7030A0"/>
                </a:solidFill>
              </a:rPr>
              <a:t>36Lacs FL4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710634">
            <a:off x="3054186" y="1643784"/>
            <a:ext cx="1719386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3000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30 Lacs FL4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528186">
            <a:off x="3310335" y="2735875"/>
            <a:ext cx="849840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2400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24 Lacs FL4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510757">
            <a:off x="3333578" y="3108557"/>
            <a:ext cx="1719386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1800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18 Lacs FL4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408961">
            <a:off x="3766192" y="4200052"/>
            <a:ext cx="803063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1200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12Lacs  FL4</a:t>
            </a:r>
          </a:p>
        </p:txBody>
      </p:sp>
      <p:cxnSp>
        <p:nvCxnSpPr>
          <p:cNvPr id="66" name="Elbow Connector 65"/>
          <p:cNvCxnSpPr/>
          <p:nvPr/>
        </p:nvCxnSpPr>
        <p:spPr>
          <a:xfrm rot="16200000" flipH="1">
            <a:off x="6642426" y="5585652"/>
            <a:ext cx="278018" cy="873748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173446" y="6356350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cxnSp>
        <p:nvCxnSpPr>
          <p:cNvPr id="40" name="Elbow Connector 39"/>
          <p:cNvCxnSpPr/>
          <p:nvPr/>
        </p:nvCxnSpPr>
        <p:spPr>
          <a:xfrm rot="16200000" flipH="1">
            <a:off x="6637660" y="5809491"/>
            <a:ext cx="278018" cy="873748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6339795" y="5643592"/>
            <a:ext cx="873748" cy="134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528697" y="6356350"/>
            <a:ext cx="407000" cy="365125"/>
          </a:xfrm>
        </p:spPr>
        <p:txBody>
          <a:bodyPr/>
          <a:lstStyle/>
          <a:p>
            <a:fld id="{D4960F7B-5716-4810-A91D-46252C2EC1F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043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51583</TotalTime>
  <Words>1090</Words>
  <Application>Microsoft Macintosh PowerPoint</Application>
  <PresentationFormat>Widescreen</PresentationFormat>
  <Paragraphs>216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Alok Sambuddha</cp:lastModifiedBy>
  <cp:revision>205</cp:revision>
  <cp:lastPrinted>2021-10-17T17:35:38Z</cp:lastPrinted>
  <dcterms:created xsi:type="dcterms:W3CDTF">2020-06-12T02:29:26Z</dcterms:created>
  <dcterms:modified xsi:type="dcterms:W3CDTF">2021-11-11T14:39:18Z</dcterms:modified>
</cp:coreProperties>
</file>